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notesMasterIdLst>
    <p:notesMasterId r:id="rId8"/>
  </p:notesMasterIdLst>
  <p:sldIdLst>
    <p:sldId id="256" r:id="rId2"/>
    <p:sldId id="260" r:id="rId3"/>
    <p:sldId id="263" r:id="rId4"/>
    <p:sldId id="262" r:id="rId5"/>
    <p:sldId id="261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A184EE-2914-46C9-B565-B60FAD613CE8}" v="21" dt="2026-02-06T15:54: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horbani, Payman" userId="a45f9958-c696-4e23-ba70-fcf5e7b5c74e" providerId="ADAL" clId="{B7572CFE-CCC4-482C-934A-B52AB8F4C9DE}"/>
    <pc:docChg chg="custSel addSld delSld modSld">
      <pc:chgData name="Ghorbani, Payman" userId="a45f9958-c696-4e23-ba70-fcf5e7b5c74e" providerId="ADAL" clId="{B7572CFE-CCC4-482C-934A-B52AB8F4C9DE}" dt="2026-02-06T15:59:35.504" v="466" actId="20577"/>
      <pc:docMkLst>
        <pc:docMk/>
      </pc:docMkLst>
      <pc:sldChg chg="delSp modSp del mod delDesignElem">
        <pc:chgData name="Ghorbani, Payman" userId="a45f9958-c696-4e23-ba70-fcf5e7b5c74e" providerId="ADAL" clId="{B7572CFE-CCC4-482C-934A-B52AB8F4C9DE}" dt="2026-02-06T15:54:06.657" v="328" actId="2696"/>
        <pc:sldMkLst>
          <pc:docMk/>
          <pc:sldMk cId="486563332" sldId="257"/>
        </pc:sldMkLst>
        <pc:spChg chg="mod">
          <ac:chgData name="Ghorbani, Payman" userId="a45f9958-c696-4e23-ba70-fcf5e7b5c74e" providerId="ADAL" clId="{B7572CFE-CCC4-482C-934A-B52AB8F4C9DE}" dt="2026-02-06T15:53:09.795" v="324" actId="20577"/>
          <ac:spMkLst>
            <pc:docMk/>
            <pc:sldMk cId="486563332" sldId="257"/>
            <ac:spMk id="2" creationId="{64D18CB7-98A6-0EE0-E50E-C7D95D4E1C80}"/>
          </ac:spMkLst>
        </pc:spChg>
        <pc:spChg chg="del">
          <ac:chgData name="Ghorbani, Payman" userId="a45f9958-c696-4e23-ba70-fcf5e7b5c74e" providerId="ADAL" clId="{B7572CFE-CCC4-482C-934A-B52AB8F4C9DE}" dt="2026-02-06T15:47:38.480" v="275"/>
          <ac:spMkLst>
            <pc:docMk/>
            <pc:sldMk cId="486563332" sldId="257"/>
            <ac:spMk id="9" creationId="{9F4444CE-BC8D-4D61-B303-4C05614E62AB}"/>
          </ac:spMkLst>
        </pc:spChg>
        <pc:spChg chg="del">
          <ac:chgData name="Ghorbani, Payman" userId="a45f9958-c696-4e23-ba70-fcf5e7b5c74e" providerId="ADAL" clId="{B7572CFE-CCC4-482C-934A-B52AB8F4C9DE}" dt="2026-02-06T15:47:38.480" v="275"/>
          <ac:spMkLst>
            <pc:docMk/>
            <pc:sldMk cId="486563332" sldId="257"/>
            <ac:spMk id="11" creationId="{73772B81-181F-48B7-8826-4D9686D15DF5}"/>
          </ac:spMkLst>
        </pc:spChg>
        <pc:spChg chg="del">
          <ac:chgData name="Ghorbani, Payman" userId="a45f9958-c696-4e23-ba70-fcf5e7b5c74e" providerId="ADAL" clId="{B7572CFE-CCC4-482C-934A-B52AB8F4C9DE}" dt="2026-02-06T15:47:38.480" v="275"/>
          <ac:spMkLst>
            <pc:docMk/>
            <pc:sldMk cId="486563332" sldId="257"/>
            <ac:spMk id="13" creationId="{B2205F6E-03C6-4E92-877C-E2482F6599AA}"/>
          </ac:spMkLst>
        </pc:spChg>
        <pc:graphicFrameChg chg="mod modGraphic">
          <ac:chgData name="Ghorbani, Payman" userId="a45f9958-c696-4e23-ba70-fcf5e7b5c74e" providerId="ADAL" clId="{B7572CFE-CCC4-482C-934A-B52AB8F4C9DE}" dt="2026-02-06T15:53:37.550" v="327"/>
          <ac:graphicFrameMkLst>
            <pc:docMk/>
            <pc:sldMk cId="486563332" sldId="257"/>
            <ac:graphicFrameMk id="5" creationId="{4F7B32D1-898E-9A37-2812-B53A28787551}"/>
          </ac:graphicFrameMkLst>
        </pc:graphicFrameChg>
      </pc:sldChg>
      <pc:sldChg chg="modSp del mod">
        <pc:chgData name="Ghorbani, Payman" userId="a45f9958-c696-4e23-ba70-fcf5e7b5c74e" providerId="ADAL" clId="{B7572CFE-CCC4-482C-934A-B52AB8F4C9DE}" dt="2026-02-06T15:37:46.339" v="269" actId="2696"/>
        <pc:sldMkLst>
          <pc:docMk/>
          <pc:sldMk cId="274425737" sldId="258"/>
        </pc:sldMkLst>
        <pc:spChg chg="mod">
          <ac:chgData name="Ghorbani, Payman" userId="a45f9958-c696-4e23-ba70-fcf5e7b5c74e" providerId="ADAL" clId="{B7572CFE-CCC4-482C-934A-B52AB8F4C9DE}" dt="2026-02-06T15:28:58.489" v="6" actId="21"/>
          <ac:spMkLst>
            <pc:docMk/>
            <pc:sldMk cId="274425737" sldId="258"/>
            <ac:spMk id="2" creationId="{C7DF5DD1-C76E-48EA-4006-3F60AAEA7660}"/>
          </ac:spMkLst>
        </pc:spChg>
        <pc:graphicFrameChg chg="mod">
          <ac:chgData name="Ghorbani, Payman" userId="a45f9958-c696-4e23-ba70-fcf5e7b5c74e" providerId="ADAL" clId="{B7572CFE-CCC4-482C-934A-B52AB8F4C9DE}" dt="2026-02-06T15:29:21.067" v="10"/>
          <ac:graphicFrameMkLst>
            <pc:docMk/>
            <pc:sldMk cId="274425737" sldId="258"/>
            <ac:graphicFrameMk id="5" creationId="{898DA798-C3C5-E9F1-4A39-B0C81A1060BC}"/>
          </ac:graphicFrameMkLst>
        </pc:graphicFrameChg>
      </pc:sldChg>
      <pc:sldChg chg="modSp mod">
        <pc:chgData name="Ghorbani, Payman" userId="a45f9958-c696-4e23-ba70-fcf5e7b5c74e" providerId="ADAL" clId="{B7572CFE-CCC4-482C-934A-B52AB8F4C9DE}" dt="2026-02-06T15:59:01.664" v="445" actId="6549"/>
        <pc:sldMkLst>
          <pc:docMk/>
          <pc:sldMk cId="685412851" sldId="259"/>
        </pc:sldMkLst>
        <pc:spChg chg="mod">
          <ac:chgData name="Ghorbani, Payman" userId="a45f9958-c696-4e23-ba70-fcf5e7b5c74e" providerId="ADAL" clId="{B7572CFE-CCC4-482C-934A-B52AB8F4C9DE}" dt="2026-02-06T15:59:01.664" v="445" actId="6549"/>
          <ac:spMkLst>
            <pc:docMk/>
            <pc:sldMk cId="685412851" sldId="259"/>
            <ac:spMk id="2" creationId="{7812106E-0D4B-24AE-916A-A8E61CF9C95E}"/>
          </ac:spMkLst>
        </pc:spChg>
        <pc:spChg chg="mod">
          <ac:chgData name="Ghorbani, Payman" userId="a45f9958-c696-4e23-ba70-fcf5e7b5c74e" providerId="ADAL" clId="{B7572CFE-CCC4-482C-934A-B52AB8F4C9DE}" dt="2026-02-06T15:38:33.880" v="272" actId="13926"/>
          <ac:spMkLst>
            <pc:docMk/>
            <pc:sldMk cId="685412851" sldId="259"/>
            <ac:spMk id="3" creationId="{B9342E82-373F-0AE3-A7B5-B3156ACC3280}"/>
          </ac:spMkLst>
        </pc:spChg>
      </pc:sldChg>
      <pc:sldChg chg="delSp modSp mod delDesignElem">
        <pc:chgData name="Ghorbani, Payman" userId="a45f9958-c696-4e23-ba70-fcf5e7b5c74e" providerId="ADAL" clId="{B7572CFE-CCC4-482C-934A-B52AB8F4C9DE}" dt="2026-02-06T15:59:21.731" v="465" actId="6549"/>
        <pc:sldMkLst>
          <pc:docMk/>
          <pc:sldMk cId="3786983347" sldId="260"/>
        </pc:sldMkLst>
        <pc:spChg chg="mod">
          <ac:chgData name="Ghorbani, Payman" userId="a45f9958-c696-4e23-ba70-fcf5e7b5c74e" providerId="ADAL" clId="{B7572CFE-CCC4-482C-934A-B52AB8F4C9DE}" dt="2026-02-06T15:59:21.731" v="465" actId="6549"/>
          <ac:spMkLst>
            <pc:docMk/>
            <pc:sldMk cId="3786983347" sldId="260"/>
            <ac:spMk id="2" creationId="{6EE80229-47F9-834F-DCFE-2BEDA22884DC}"/>
          </ac:spMkLst>
        </pc:spChg>
        <pc:spChg chg="mod">
          <ac:chgData name="Ghorbani, Payman" userId="a45f9958-c696-4e23-ba70-fcf5e7b5c74e" providerId="ADAL" clId="{B7572CFE-CCC4-482C-934A-B52AB8F4C9DE}" dt="2026-02-06T15:51:07.648" v="292" actId="13926"/>
          <ac:spMkLst>
            <pc:docMk/>
            <pc:sldMk cId="3786983347" sldId="260"/>
            <ac:spMk id="3" creationId="{DF591C80-2678-EF76-2A16-21B8DA04B75B}"/>
          </ac:spMkLst>
        </pc:spChg>
        <pc:cxnChg chg="del">
          <ac:chgData name="Ghorbani, Payman" userId="a45f9958-c696-4e23-ba70-fcf5e7b5c74e" providerId="ADAL" clId="{B7572CFE-CCC4-482C-934A-B52AB8F4C9DE}" dt="2026-02-06T15:47:38.480" v="275"/>
          <ac:cxnSpMkLst>
            <pc:docMk/>
            <pc:sldMk cId="3786983347" sldId="260"/>
            <ac:cxnSpMk id="8" creationId="{0B5F7E3B-C5F1-40E0-A491-558BAFBC1127}"/>
          </ac:cxnSpMkLst>
        </pc:cxnChg>
      </pc:sldChg>
      <pc:sldChg chg="modSp new mod">
        <pc:chgData name="Ghorbani, Payman" userId="a45f9958-c696-4e23-ba70-fcf5e7b5c74e" providerId="ADAL" clId="{B7572CFE-CCC4-482C-934A-B52AB8F4C9DE}" dt="2026-02-06T15:59:07.744" v="455" actId="6549"/>
        <pc:sldMkLst>
          <pc:docMk/>
          <pc:sldMk cId="270351748" sldId="261"/>
        </pc:sldMkLst>
        <pc:spChg chg="mod">
          <ac:chgData name="Ghorbani, Payman" userId="a45f9958-c696-4e23-ba70-fcf5e7b5c74e" providerId="ADAL" clId="{B7572CFE-CCC4-482C-934A-B52AB8F4C9DE}" dt="2026-02-06T15:59:07.744" v="455" actId="6549"/>
          <ac:spMkLst>
            <pc:docMk/>
            <pc:sldMk cId="270351748" sldId="261"/>
            <ac:spMk id="2" creationId="{7797F8A5-839D-C519-7FD0-945F88CDA2A8}"/>
          </ac:spMkLst>
        </pc:spChg>
        <pc:spChg chg="mod">
          <ac:chgData name="Ghorbani, Payman" userId="a45f9958-c696-4e23-ba70-fcf5e7b5c74e" providerId="ADAL" clId="{B7572CFE-CCC4-482C-934A-B52AB8F4C9DE}" dt="2026-02-06T15:58:41.399" v="434" actId="13926"/>
          <ac:spMkLst>
            <pc:docMk/>
            <pc:sldMk cId="270351748" sldId="261"/>
            <ac:spMk id="3" creationId="{062FEC8B-5F7E-529B-1CAC-5A71D8395841}"/>
          </ac:spMkLst>
        </pc:spChg>
      </pc:sldChg>
      <pc:sldChg chg="modSp new mod">
        <pc:chgData name="Ghorbani, Payman" userId="a45f9958-c696-4e23-ba70-fcf5e7b5c74e" providerId="ADAL" clId="{B7572CFE-CCC4-482C-934A-B52AB8F4C9DE}" dt="2026-02-06T15:58:15.800" v="431" actId="13926"/>
        <pc:sldMkLst>
          <pc:docMk/>
          <pc:sldMk cId="1134233644" sldId="262"/>
        </pc:sldMkLst>
        <pc:spChg chg="mod">
          <ac:chgData name="Ghorbani, Payman" userId="a45f9958-c696-4e23-ba70-fcf5e7b5c74e" providerId="ADAL" clId="{B7572CFE-CCC4-482C-934A-B52AB8F4C9DE}" dt="2026-02-06T15:52:17.007" v="304" actId="20577"/>
          <ac:spMkLst>
            <pc:docMk/>
            <pc:sldMk cId="1134233644" sldId="262"/>
            <ac:spMk id="2" creationId="{3CA45122-9494-E1F1-C365-CAC2D59A4704}"/>
          </ac:spMkLst>
        </pc:spChg>
        <pc:spChg chg="mod">
          <ac:chgData name="Ghorbani, Payman" userId="a45f9958-c696-4e23-ba70-fcf5e7b5c74e" providerId="ADAL" clId="{B7572CFE-CCC4-482C-934A-B52AB8F4C9DE}" dt="2026-02-06T15:58:15.800" v="431" actId="13926"/>
          <ac:spMkLst>
            <pc:docMk/>
            <pc:sldMk cId="1134233644" sldId="262"/>
            <ac:spMk id="3" creationId="{5EE5DF4D-148E-F6E3-9A8D-DF979D696C22}"/>
          </ac:spMkLst>
        </pc:spChg>
      </pc:sldChg>
      <pc:sldChg chg="modSp new mod">
        <pc:chgData name="Ghorbani, Payman" userId="a45f9958-c696-4e23-ba70-fcf5e7b5c74e" providerId="ADAL" clId="{B7572CFE-CCC4-482C-934A-B52AB8F4C9DE}" dt="2026-02-06T15:59:35.504" v="466" actId="20577"/>
        <pc:sldMkLst>
          <pc:docMk/>
          <pc:sldMk cId="470291659" sldId="263"/>
        </pc:sldMkLst>
        <pc:spChg chg="mod">
          <ac:chgData name="Ghorbani, Payman" userId="a45f9958-c696-4e23-ba70-fcf5e7b5c74e" providerId="ADAL" clId="{B7572CFE-CCC4-482C-934A-B52AB8F4C9DE}" dt="2026-02-06T15:59:35.504" v="466" actId="20577"/>
          <ac:spMkLst>
            <pc:docMk/>
            <pc:sldMk cId="470291659" sldId="263"/>
            <ac:spMk id="2" creationId="{277165FD-D11E-D733-9445-489C99717D95}"/>
          </ac:spMkLst>
        </pc:spChg>
        <pc:spChg chg="mod">
          <ac:chgData name="Ghorbani, Payman" userId="a45f9958-c696-4e23-ba70-fcf5e7b5c74e" providerId="ADAL" clId="{B7572CFE-CCC4-482C-934A-B52AB8F4C9DE}" dt="2026-02-06T15:57:52.934" v="428" actId="13926"/>
          <ac:spMkLst>
            <pc:docMk/>
            <pc:sldMk cId="470291659" sldId="263"/>
            <ac:spMk id="3" creationId="{D75D343E-B769-1EA7-FEFA-B40DAF1DC780}"/>
          </ac:spMkLst>
        </pc:spChg>
      </pc:sldChg>
    </pc:docChg>
  </pc:docChgLst>
</pc:chgInfo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91406E-E9AA-43CF-957F-6D6266DFAF61}" type="datetimeFigureOut">
              <a:rPr lang="en-GB" smtClean="0"/>
              <a:t>06/02/2026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71D266-64C0-4F49-8971-7B6B7F58A3C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9894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439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40009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5418957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78624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3492501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34281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2237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382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394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276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2/6/2026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169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2/6/2026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778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2/6/2026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125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2/6/2026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541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2/6/2026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6883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2/6/2026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2221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A38F49-B3E2-4BF0-BEC7-C30D34ABBB8D}" type="datetime1">
              <a:rPr lang="en-US" smtClean="0"/>
              <a:t>2/6/2026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139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 descr="Binary Code Globe">
            <a:extLst>
              <a:ext uri="{FF2B5EF4-FFF2-40B4-BE49-F238E27FC236}">
                <a16:creationId xmlns:a16="http://schemas.microsoft.com/office/drawing/2014/main" id="{73E6AA53-9474-9E63-1437-74EE56E34F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>
            <a:fillRect/>
          </a:stretch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1B2F46E-6750-F628-2428-CDC40FBF6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914400"/>
            <a:ext cx="4892948" cy="3427867"/>
          </a:xfrm>
        </p:spPr>
        <p:txBody>
          <a:bodyPr anchor="t"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SolarWinds Cyber attack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EDED96-0737-5227-D241-4E9EA5FC24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0969" y="5096789"/>
            <a:ext cx="7379848" cy="1630014"/>
          </a:xfrm>
        </p:spPr>
        <p:txBody>
          <a:bodyPr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en-GB" sz="1400" dirty="0">
                <a:solidFill>
                  <a:srgbClr val="FFFFFF"/>
                </a:solidFill>
              </a:rPr>
              <a:t>Payman Ghorbani</a:t>
            </a:r>
          </a:p>
          <a:p>
            <a:pPr>
              <a:lnSpc>
                <a:spcPct val="120000"/>
              </a:lnSpc>
            </a:pPr>
            <a:r>
              <a:rPr lang="en-GB" sz="1400" dirty="0">
                <a:solidFill>
                  <a:srgbClr val="FFFFFF"/>
                </a:solidFill>
              </a:rPr>
              <a:t>UoEO</a:t>
            </a:r>
          </a:p>
          <a:p>
            <a:pPr>
              <a:lnSpc>
                <a:spcPct val="120000"/>
              </a:lnSpc>
            </a:pPr>
            <a:r>
              <a:rPr lang="en-GB" sz="1400" dirty="0">
                <a:solidFill>
                  <a:srgbClr val="FFFFFF"/>
                </a:solidFill>
              </a:rPr>
              <a:t>February 2026</a:t>
            </a:r>
          </a:p>
          <a:p>
            <a:pPr>
              <a:lnSpc>
                <a:spcPct val="120000"/>
              </a:lnSpc>
            </a:pPr>
            <a:endParaRPr lang="en-GB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31722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80229-47F9-834F-DCFE-2BEDA2288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r>
              <a:rPr lang="en-GB" dirty="0"/>
              <a:t>Title &amp; Introduction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91C80-2678-EF76-2A16-21B8DA04B7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0"/>
            <a:r>
              <a:rPr lang="en-GB" dirty="0"/>
              <a:t>The SolarWinds attack (Dec 2020) was a </a:t>
            </a:r>
            <a:r>
              <a:rPr lang="en-GB" b="1" dirty="0">
                <a:highlight>
                  <a:srgbClr val="FFFF00"/>
                </a:highlight>
              </a:rPr>
              <a:t>sophisticated supply chain cyberattack</a:t>
            </a:r>
            <a:r>
              <a:rPr lang="en-GB" dirty="0">
                <a:highlight>
                  <a:srgbClr val="FFFF00"/>
                </a:highlight>
              </a:rPr>
              <a:t> </a:t>
            </a:r>
            <a:r>
              <a:rPr lang="en-GB" dirty="0"/>
              <a:t>where Russian hackers injected malicious code into updates of SolarWinds’ Orion software.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Over </a:t>
            </a:r>
            <a:r>
              <a:rPr lang="en-GB" b="1" dirty="0">
                <a:highlight>
                  <a:srgbClr val="FFFF00"/>
                </a:highlight>
              </a:rPr>
              <a:t>18,000 customers</a:t>
            </a:r>
            <a:r>
              <a:rPr lang="en-GB" dirty="0"/>
              <a:t>, including Microsoft and U.S. government agencies, installed the infected updates, unknowingly giving hackers </a:t>
            </a:r>
            <a:r>
              <a:rPr lang="en-GB" b="1" dirty="0">
                <a:highlight>
                  <a:srgbClr val="FFFF00"/>
                </a:highlight>
              </a:rPr>
              <a:t>remote access to sensitive networks</a:t>
            </a:r>
            <a:r>
              <a:rPr lang="en-GB" dirty="0">
                <a:highlight>
                  <a:srgbClr val="FFFF00"/>
                </a:highlight>
              </a:rPr>
              <a:t>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6983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165FD-D11E-D733-9445-489C99717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98576"/>
          </a:xfrm>
        </p:spPr>
        <p:txBody>
          <a:bodyPr/>
          <a:lstStyle/>
          <a:p>
            <a:r>
              <a:rPr lang="en-GB" dirty="0"/>
              <a:t>Exploitation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D343E-B769-1EA7-FEFA-B40DAF1DC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Attackers targeted </a:t>
            </a:r>
            <a:r>
              <a:rPr lang="en-GB" b="1" dirty="0"/>
              <a:t>trusted software vendors</a:t>
            </a:r>
            <a:r>
              <a:rPr lang="en-GB" dirty="0"/>
              <a:t> (SolarWinds) instead of end users directly. </a:t>
            </a:r>
            <a:r>
              <a:rPr lang="en-GB" dirty="0">
                <a:highlight>
                  <a:srgbClr val="FFFF00"/>
                </a:highlight>
              </a:rPr>
              <a:t>Installing a backdoor after gaining access</a:t>
            </a:r>
            <a:r>
              <a:rPr lang="en-GB" dirty="0"/>
              <a:t>.</a:t>
            </a:r>
          </a:p>
          <a:p>
            <a:pPr lvl="0"/>
            <a:r>
              <a:rPr lang="en-GB" dirty="0"/>
              <a:t>This shows modern software supply chains are vulnerable because:</a:t>
            </a:r>
          </a:p>
          <a:p>
            <a:pPr lvl="0"/>
            <a:endParaRPr lang="en-GB" dirty="0"/>
          </a:p>
          <a:p>
            <a:pPr lvl="1"/>
            <a:r>
              <a:rPr lang="en-GB" dirty="0"/>
              <a:t>Organizations </a:t>
            </a:r>
            <a:r>
              <a:rPr lang="en-GB" b="1" dirty="0">
                <a:highlight>
                  <a:srgbClr val="FFFF00"/>
                </a:highlight>
              </a:rPr>
              <a:t>trust third-party software</a:t>
            </a:r>
            <a:r>
              <a:rPr lang="en-GB" dirty="0">
                <a:highlight>
                  <a:srgbClr val="FFFF00"/>
                </a:highlight>
              </a:rPr>
              <a:t> </a:t>
            </a:r>
            <a:r>
              <a:rPr lang="en-GB" dirty="0"/>
              <a:t>without full visibility into its security.</a:t>
            </a:r>
          </a:p>
          <a:p>
            <a:pPr lvl="1"/>
            <a:r>
              <a:rPr lang="en-GB" dirty="0"/>
              <a:t>Updates and deployment pipelines </a:t>
            </a:r>
            <a:r>
              <a:rPr lang="en-GB" b="1" dirty="0">
                <a:highlight>
                  <a:srgbClr val="FFFF00"/>
                </a:highlight>
              </a:rPr>
              <a:t>lack rigorous validation</a:t>
            </a:r>
            <a:r>
              <a:rPr lang="en-GB" dirty="0">
                <a:highlight>
                  <a:srgbClr val="FFFF00"/>
                </a:highlight>
              </a:rPr>
              <a:t> </a:t>
            </a:r>
            <a:r>
              <a:rPr lang="en-GB" dirty="0"/>
              <a:t>and monitoring.</a:t>
            </a:r>
          </a:p>
          <a:p>
            <a:pPr lvl="1"/>
            <a:r>
              <a:rPr lang="en-GB" dirty="0"/>
              <a:t>Attackers can gain </a:t>
            </a:r>
            <a:r>
              <a:rPr lang="en-GB" b="1" dirty="0">
                <a:highlight>
                  <a:srgbClr val="FFFF00"/>
                </a:highlight>
              </a:rPr>
              <a:t>long-term stealth access</a:t>
            </a:r>
            <a:r>
              <a:rPr lang="en-GB" dirty="0">
                <a:highlight>
                  <a:srgbClr val="FFFF00"/>
                </a:highlight>
              </a:rPr>
              <a:t> </a:t>
            </a:r>
            <a:r>
              <a:rPr lang="en-GB" dirty="0"/>
              <a:t>if the malicious code isn’t detected.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0291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45122-9494-E1F1-C365-CAC2D59A4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5DF4D-148E-F6E3-9A8D-DF979D696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r>
              <a:rPr lang="en-GB" dirty="0"/>
              <a:t>•</a:t>
            </a:r>
            <a:r>
              <a:rPr lang="en-GB" dirty="0">
                <a:highlight>
                  <a:srgbClr val="FFFF00"/>
                </a:highlight>
              </a:rPr>
              <a:t>Government agencies</a:t>
            </a:r>
            <a:r>
              <a:rPr lang="en-GB" dirty="0"/>
              <a:t>: Critical systems were taken offline; sensitive data was accessed; national security risk increased.</a:t>
            </a:r>
          </a:p>
          <a:p>
            <a:pPr lvl="0">
              <a:lnSpc>
                <a:spcPct val="100000"/>
              </a:lnSpc>
            </a:pPr>
            <a:endParaRPr lang="en-GB" dirty="0"/>
          </a:p>
          <a:p>
            <a:pPr lvl="0">
              <a:lnSpc>
                <a:spcPct val="100000"/>
              </a:lnSpc>
            </a:pPr>
            <a:r>
              <a:rPr lang="en-GB" dirty="0"/>
              <a:t>•</a:t>
            </a:r>
            <a:r>
              <a:rPr lang="en-GB" dirty="0">
                <a:highlight>
                  <a:srgbClr val="FFFF00"/>
                </a:highlight>
              </a:rPr>
              <a:t>Private companies</a:t>
            </a:r>
            <a:r>
              <a:rPr lang="en-GB" dirty="0"/>
              <a:t>: Operational disruption, data theft, reputational damage, and financial losses.</a:t>
            </a:r>
          </a:p>
          <a:p>
            <a:pPr lvl="0">
              <a:lnSpc>
                <a:spcPct val="100000"/>
              </a:lnSpc>
            </a:pPr>
            <a:endParaRPr lang="en-GB" dirty="0"/>
          </a:p>
          <a:p>
            <a:pPr lvl="0">
              <a:lnSpc>
                <a:spcPct val="100000"/>
              </a:lnSpc>
            </a:pPr>
            <a:r>
              <a:rPr lang="en-GB" dirty="0"/>
              <a:t>•</a:t>
            </a:r>
            <a:r>
              <a:rPr lang="en-GB" dirty="0">
                <a:highlight>
                  <a:srgbClr val="FFFF00"/>
                </a:highlight>
              </a:rPr>
              <a:t>Industry-wide</a:t>
            </a:r>
            <a:r>
              <a:rPr lang="en-GB" dirty="0"/>
              <a:t>: Highlighted blind spots in supply chain security and third-party risk management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4233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7F8A5-839D-C519-7FD0-945F88CDA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98576"/>
          </a:xfrm>
        </p:spPr>
        <p:txBody>
          <a:bodyPr/>
          <a:lstStyle/>
          <a:p>
            <a:r>
              <a:rPr lang="en-GB" dirty="0"/>
              <a:t>Prevention Measures &amp;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FEC8B-5F7E-529B-1CAC-5A71D8395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72768"/>
            <a:ext cx="8596668" cy="4974335"/>
          </a:xfrm>
        </p:spPr>
        <p:txBody>
          <a:bodyPr/>
          <a:lstStyle/>
          <a:p>
            <a:r>
              <a:rPr lang="en-GB" dirty="0"/>
              <a:t>Key measures: </a:t>
            </a:r>
            <a:r>
              <a:rPr lang="en-GB" dirty="0">
                <a:highlight>
                  <a:srgbClr val="FFFF00"/>
                </a:highlight>
              </a:rPr>
              <a:t>TPRM </a:t>
            </a:r>
            <a:r>
              <a:rPr lang="en-GB" dirty="0"/>
              <a:t>(Third Party Risk Management), </a:t>
            </a:r>
            <a:r>
              <a:rPr lang="en-GB" dirty="0">
                <a:highlight>
                  <a:srgbClr val="FFFF00"/>
                </a:highlight>
              </a:rPr>
              <a:t>SBOM</a:t>
            </a:r>
            <a:r>
              <a:rPr lang="en-GB" dirty="0"/>
              <a:t> (software Bill of Materials), continuous monitoring, </a:t>
            </a:r>
            <a:r>
              <a:rPr lang="en-GB" dirty="0">
                <a:highlight>
                  <a:srgbClr val="FFFF00"/>
                </a:highlight>
              </a:rPr>
              <a:t>zero-trust</a:t>
            </a:r>
            <a:r>
              <a:rPr lang="en-GB" dirty="0"/>
              <a:t>, incident response.</a:t>
            </a:r>
          </a:p>
          <a:p>
            <a:r>
              <a:rPr lang="en-US" dirty="0"/>
              <a:t>Tools:</a:t>
            </a:r>
          </a:p>
          <a:p>
            <a:r>
              <a:rPr lang="en-US" b="1" dirty="0"/>
              <a:t>Software Composition Analysis (SCA): </a:t>
            </a:r>
            <a:r>
              <a:rPr lang="en-GB" dirty="0"/>
              <a:t>checks the third-party libraries and open-source components used in software. </a:t>
            </a:r>
            <a:r>
              <a:rPr lang="en-GB" dirty="0">
                <a:highlight>
                  <a:srgbClr val="FFFF00"/>
                </a:highlight>
              </a:rPr>
              <a:t>Helps prevent supply-chain attacks by monitoring dependencies.</a:t>
            </a:r>
          </a:p>
          <a:p>
            <a:endParaRPr lang="en-GB" dirty="0">
              <a:highlight>
                <a:srgbClr val="FFFF00"/>
              </a:highlight>
            </a:endParaRPr>
          </a:p>
          <a:p>
            <a:r>
              <a:rPr lang="en-GB" b="1" dirty="0"/>
              <a:t>SIEM (Security Information and Event Management): </a:t>
            </a:r>
            <a:r>
              <a:rPr lang="en-GB" dirty="0"/>
              <a:t>A system that collects and analyses security logs from devices on the network. </a:t>
            </a:r>
            <a:r>
              <a:rPr lang="en-GB" dirty="0">
                <a:highlight>
                  <a:srgbClr val="FFFF00"/>
                </a:highlight>
              </a:rPr>
              <a:t>Helps organisations monitor threats and investigate incidents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dirty="0"/>
              <a:t>SOAR (Security Orchestration, Automation and Response): Integrates with SIEM and other tools to respond faster. </a:t>
            </a:r>
            <a:r>
              <a:rPr lang="en-GB" dirty="0">
                <a:highlight>
                  <a:srgbClr val="FFFF00"/>
                </a:highlight>
              </a:rPr>
              <a:t>Reduces response time and improves incident handling</a:t>
            </a:r>
          </a:p>
          <a:p>
            <a:endParaRPr lang="en-US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351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2106E-0D4B-24AE-916A-A8E61CF9C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Recommended Approach &amp; Conclusion</a:t>
            </a:r>
            <a:br>
              <a:rPr lang="en-GB" dirty="0"/>
            </a:b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42E82-373F-0AE3-A7B5-B3156ACC32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074460"/>
            <a:ext cx="10890928" cy="4558352"/>
          </a:xfrm>
        </p:spPr>
        <p:txBody>
          <a:bodyPr>
            <a:normAutofit/>
          </a:bodyPr>
          <a:lstStyle/>
          <a:p>
            <a:pPr lvl="0"/>
            <a:r>
              <a:rPr lang="en-GB" dirty="0"/>
              <a:t>Highlight proactive approach:</a:t>
            </a:r>
          </a:p>
          <a:p>
            <a:pPr lvl="1"/>
            <a:r>
              <a:rPr lang="en-GB" dirty="0"/>
              <a:t>Regular vendor audits</a:t>
            </a:r>
          </a:p>
          <a:p>
            <a:pPr lvl="1"/>
            <a:r>
              <a:rPr lang="en-GB" dirty="0"/>
              <a:t>Continuous monitoring &amp; automation</a:t>
            </a:r>
          </a:p>
          <a:p>
            <a:pPr lvl="1"/>
            <a:r>
              <a:rPr lang="en-GB" dirty="0"/>
              <a:t>Cyber resilience &amp; readiness for third-party attacks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0"/>
            <a:r>
              <a:rPr lang="en-GB" dirty="0">
                <a:highlight>
                  <a:srgbClr val="FFFF00"/>
                </a:highlight>
              </a:rPr>
              <a:t>Closing statement: </a:t>
            </a:r>
            <a:r>
              <a:rPr lang="en-GB" i="1" dirty="0">
                <a:highlight>
                  <a:srgbClr val="FFFF00"/>
                </a:highlight>
              </a:rPr>
              <a:t>“Supply chain security is no longer optional—it’s essential.”</a:t>
            </a:r>
            <a:endParaRPr lang="en-GB" dirty="0">
              <a:highlight>
                <a:srgbClr val="FFFF00"/>
              </a:highlight>
            </a:endParaRPr>
          </a:p>
          <a:p>
            <a:r>
              <a:rPr lang="en-GB" dirty="0"/>
              <a:t> 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8541285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336</Words>
  <Application>Microsoft Office PowerPoint</Application>
  <PresentationFormat>Widescreen</PresentationFormat>
  <Paragraphs>38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Arial</vt:lpstr>
      <vt:lpstr>Trebuchet MS</vt:lpstr>
      <vt:lpstr>Wingdings 3</vt:lpstr>
      <vt:lpstr>Facet</vt:lpstr>
      <vt:lpstr>SolarWinds Cyber attack</vt:lpstr>
      <vt:lpstr>Title &amp; Introduction </vt:lpstr>
      <vt:lpstr>Exploitation</vt:lpstr>
      <vt:lpstr>Impacts</vt:lpstr>
      <vt:lpstr>Prevention Measures &amp; Tools</vt:lpstr>
      <vt:lpstr>Recommended Approach &amp; 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Ghorbani, Payman</dc:creator>
  <cp:lastModifiedBy>Ghorbani, Payman</cp:lastModifiedBy>
  <cp:revision>1</cp:revision>
  <dcterms:created xsi:type="dcterms:W3CDTF">2026-02-06T14:04:09Z</dcterms:created>
  <dcterms:modified xsi:type="dcterms:W3CDTF">2026-02-06T15:59:44Z</dcterms:modified>
</cp:coreProperties>
</file>

<file path=docProps/thumbnail.jpeg>
</file>